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61" r:id="rId5"/>
    <p:sldId id="262" r:id="rId6"/>
    <p:sldId id="264" r:id="rId7"/>
    <p:sldId id="263" r:id="rId8"/>
    <p:sldId id="265"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ontina wesley" userId="cc5c36b2149c7c96" providerId="LiveId" clId="{DD2CACCC-E882-4E5F-AB3C-2C2ADC35E9AC}"/>
    <pc:docChg chg="undo custSel modSld">
      <pc:chgData name="shontina wesley" userId="cc5c36b2149c7c96" providerId="LiveId" clId="{DD2CACCC-E882-4E5F-AB3C-2C2ADC35E9AC}" dt="2022-11-01T03:28:51.958" v="733" actId="20577"/>
      <pc:docMkLst>
        <pc:docMk/>
      </pc:docMkLst>
      <pc:sldChg chg="modSp mod">
        <pc:chgData name="shontina wesley" userId="cc5c36b2149c7c96" providerId="LiveId" clId="{DD2CACCC-E882-4E5F-AB3C-2C2ADC35E9AC}" dt="2022-11-01T01:24:56.620" v="176" actId="20577"/>
        <pc:sldMkLst>
          <pc:docMk/>
          <pc:sldMk cId="1094849372" sldId="262"/>
        </pc:sldMkLst>
        <pc:spChg chg="mod">
          <ac:chgData name="shontina wesley" userId="cc5c36b2149c7c96" providerId="LiveId" clId="{DD2CACCC-E882-4E5F-AB3C-2C2ADC35E9AC}" dt="2022-11-01T01:24:56.620" v="176" actId="20577"/>
          <ac:spMkLst>
            <pc:docMk/>
            <pc:sldMk cId="1094849372" sldId="262"/>
            <ac:spMk id="3" creationId="{78399AB7-9E36-4EAD-B44A-9E0CEA24AACE}"/>
          </ac:spMkLst>
        </pc:spChg>
      </pc:sldChg>
      <pc:sldChg chg="modSp mod modNotesTx">
        <pc:chgData name="shontina wesley" userId="cc5c36b2149c7c96" providerId="LiveId" clId="{DD2CACCC-E882-4E5F-AB3C-2C2ADC35E9AC}" dt="2022-11-01T01:35:15.306" v="731" actId="20577"/>
        <pc:sldMkLst>
          <pc:docMk/>
          <pc:sldMk cId="3399792894" sldId="263"/>
        </pc:sldMkLst>
        <pc:spChg chg="mod">
          <ac:chgData name="shontina wesley" userId="cc5c36b2149c7c96" providerId="LiveId" clId="{DD2CACCC-E882-4E5F-AB3C-2C2ADC35E9AC}" dt="2022-11-01T01:28:53.212" v="255" actId="20577"/>
          <ac:spMkLst>
            <pc:docMk/>
            <pc:sldMk cId="3399792894" sldId="263"/>
            <ac:spMk id="3" creationId="{C1BFB586-C576-7F3B-BC58-30D7E6C70E45}"/>
          </ac:spMkLst>
        </pc:spChg>
      </pc:sldChg>
      <pc:sldChg chg="modSp mod">
        <pc:chgData name="shontina wesley" userId="cc5c36b2149c7c96" providerId="LiveId" clId="{DD2CACCC-E882-4E5F-AB3C-2C2ADC35E9AC}" dt="2022-11-01T03:28:51.958" v="733" actId="20577"/>
        <pc:sldMkLst>
          <pc:docMk/>
          <pc:sldMk cId="277997162" sldId="265"/>
        </pc:sldMkLst>
        <pc:spChg chg="mod">
          <ac:chgData name="shontina wesley" userId="cc5c36b2149c7c96" providerId="LiveId" clId="{DD2CACCC-E882-4E5F-AB3C-2C2ADC35E9AC}" dt="2022-11-01T03:28:51.958" v="733" actId="20577"/>
          <ac:spMkLst>
            <pc:docMk/>
            <pc:sldMk cId="277997162" sldId="265"/>
            <ac:spMk id="3" creationId="{267A3569-2D07-4188-0F8B-B2F4E689EA86}"/>
          </ac:spMkLst>
        </pc:spChg>
      </pc:sldChg>
      <pc:sldChg chg="addSp delSp modSp mod setBg setClrOvrMap">
        <pc:chgData name="shontina wesley" userId="cc5c36b2149c7c96" providerId="LiveId" clId="{DD2CACCC-E882-4E5F-AB3C-2C2ADC35E9AC}" dt="2022-11-01T01:26:23.762" v="242" actId="20577"/>
        <pc:sldMkLst>
          <pc:docMk/>
          <pc:sldMk cId="1343563766" sldId="266"/>
        </pc:sldMkLst>
        <pc:spChg chg="mod">
          <ac:chgData name="shontina wesley" userId="cc5c36b2149c7c96" providerId="LiveId" clId="{DD2CACCC-E882-4E5F-AB3C-2C2ADC35E9AC}" dt="2022-10-31T19:05:45.388" v="71" actId="255"/>
          <ac:spMkLst>
            <pc:docMk/>
            <pc:sldMk cId="1343563766" sldId="266"/>
            <ac:spMk id="2" creationId="{4E227630-E162-5C4D-ED07-73E249DF20E5}"/>
          </ac:spMkLst>
        </pc:spChg>
        <pc:spChg chg="mod ord">
          <ac:chgData name="shontina wesley" userId="cc5c36b2149c7c96" providerId="LiveId" clId="{DD2CACCC-E882-4E5F-AB3C-2C2ADC35E9AC}" dt="2022-11-01T01:26:23.762" v="242" actId="20577"/>
          <ac:spMkLst>
            <pc:docMk/>
            <pc:sldMk cId="1343563766" sldId="266"/>
            <ac:spMk id="3" creationId="{FADE65F6-C1FC-0096-D64B-4B06F323FB50}"/>
          </ac:spMkLst>
        </pc:spChg>
        <pc:spChg chg="add del mod">
          <ac:chgData name="shontina wesley" userId="cc5c36b2149c7c96" providerId="LiveId" clId="{DD2CACCC-E882-4E5F-AB3C-2C2ADC35E9AC}" dt="2022-10-31T19:05:32.552" v="70" actId="478"/>
          <ac:spMkLst>
            <pc:docMk/>
            <pc:sldMk cId="1343563766" sldId="266"/>
            <ac:spMk id="8" creationId="{BEEC6ED8-A999-6B4D-F8EF-72358857A28F}"/>
          </ac:spMkLst>
        </pc:spChg>
        <pc:spChg chg="add">
          <ac:chgData name="shontina wesley" userId="cc5c36b2149c7c96" providerId="LiveId" clId="{DD2CACCC-E882-4E5F-AB3C-2C2ADC35E9AC}" dt="2022-10-31T19:05:15.848" v="13" actId="26606"/>
          <ac:spMkLst>
            <pc:docMk/>
            <pc:sldMk cId="1343563766" sldId="266"/>
            <ac:spMk id="13" creationId="{3CBA50DB-DBC7-4B6E-B3C1-8FF1EA519791}"/>
          </ac:spMkLst>
        </pc:spChg>
        <pc:spChg chg="add">
          <ac:chgData name="shontina wesley" userId="cc5c36b2149c7c96" providerId="LiveId" clId="{DD2CACCC-E882-4E5F-AB3C-2C2ADC35E9AC}" dt="2022-10-31T19:05:15.848" v="13" actId="26606"/>
          <ac:spMkLst>
            <pc:docMk/>
            <pc:sldMk cId="1343563766" sldId="266"/>
            <ac:spMk id="58" creationId="{A1351C6B-7343-451F-AB4A-1CE294A4E927}"/>
          </ac:spMkLst>
        </pc:spChg>
        <pc:grpChg chg="add del">
          <ac:chgData name="shontina wesley" userId="cc5c36b2149c7c96" providerId="LiveId" clId="{DD2CACCC-E882-4E5F-AB3C-2C2ADC35E9AC}" dt="2022-10-31T19:03:58.221" v="7" actId="26606"/>
          <ac:grpSpMkLst>
            <pc:docMk/>
            <pc:sldMk cId="1343563766" sldId="266"/>
            <ac:grpSpMk id="10" creationId="{9AE4726C-1831-4FE3-9A11-227F0DC2F0BC}"/>
          </ac:grpSpMkLst>
        </pc:grpChg>
        <pc:grpChg chg="add del">
          <ac:chgData name="shontina wesley" userId="cc5c36b2149c7c96" providerId="LiveId" clId="{DD2CACCC-E882-4E5F-AB3C-2C2ADC35E9AC}" dt="2022-10-31T19:03:58.221" v="7" actId="26606"/>
          <ac:grpSpMkLst>
            <pc:docMk/>
            <pc:sldMk cId="1343563766" sldId="266"/>
            <ac:grpSpMk id="14" creationId="{E916825F-759B-4F1A-BA80-AF7137691EC5}"/>
          </ac:grpSpMkLst>
        </pc:grpChg>
        <pc:grpChg chg="add">
          <ac:chgData name="shontina wesley" userId="cc5c36b2149c7c96" providerId="LiveId" clId="{DD2CACCC-E882-4E5F-AB3C-2C2ADC35E9AC}" dt="2022-10-31T19:05:15.848" v="13" actId="26606"/>
          <ac:grpSpMkLst>
            <pc:docMk/>
            <pc:sldMk cId="1343563766" sldId="266"/>
            <ac:grpSpMk id="15" creationId="{1DED8FB6-AF8D-4D98-913D-E6486FEC1021}"/>
          </ac:grpSpMkLst>
        </pc:grpChg>
        <pc:picChg chg="add del mod">
          <ac:chgData name="shontina wesley" userId="cc5c36b2149c7c96" providerId="LiveId" clId="{DD2CACCC-E882-4E5F-AB3C-2C2ADC35E9AC}" dt="2022-10-31T19:04:01.233" v="8" actId="478"/>
          <ac:picMkLst>
            <pc:docMk/>
            <pc:sldMk cId="1343563766" sldId="266"/>
            <ac:picMk id="5" creationId="{DBE5B9FF-E8C1-B52B-A030-919FA00EBB1D}"/>
          </ac:picMkLst>
        </pc:picChg>
        <pc:picChg chg="add mod">
          <ac:chgData name="shontina wesley" userId="cc5c36b2149c7c96" providerId="LiveId" clId="{DD2CACCC-E882-4E5F-AB3C-2C2ADC35E9AC}" dt="2022-10-31T19:05:18.668" v="15" actId="962"/>
          <ac:picMkLst>
            <pc:docMk/>
            <pc:sldMk cId="1343563766" sldId="266"/>
            <ac:picMk id="7" creationId="{E3579961-4DF1-E831-5E99-9A9DEF33985E}"/>
          </ac:picMkLst>
        </pc:picChg>
        <pc:picChg chg="add">
          <ac:chgData name="shontina wesley" userId="cc5c36b2149c7c96" providerId="LiveId" clId="{DD2CACCC-E882-4E5F-AB3C-2C2ADC35E9AC}" dt="2022-10-31T19:05:15.848" v="13" actId="26606"/>
          <ac:picMkLst>
            <pc:docMk/>
            <pc:sldMk cId="1343563766" sldId="266"/>
            <ac:picMk id="56" creationId="{5B3DE270-418F-47A7-B311-C4D876041DC6}"/>
          </ac:picMkLst>
        </pc:picChg>
      </pc:sldChg>
    </pc:docChg>
  </pc:docChgLst>
  <pc:docChgLst>
    <pc:chgData name="shontina wesley" userId="cc5c36b2149c7c96" providerId="LiveId" clId="{177C47AE-8B6F-471D-980C-7AA970C655BC}"/>
    <pc:docChg chg="modSld sldOrd">
      <pc:chgData name="shontina wesley" userId="cc5c36b2149c7c96" providerId="LiveId" clId="{177C47AE-8B6F-471D-980C-7AA970C655BC}" dt="2022-12-07T20:18:52.746" v="1"/>
      <pc:docMkLst>
        <pc:docMk/>
      </pc:docMkLst>
      <pc:sldChg chg="ord">
        <pc:chgData name="shontina wesley" userId="cc5c36b2149c7c96" providerId="LiveId" clId="{177C47AE-8B6F-471D-980C-7AA970C655BC}" dt="2022-12-07T20:18:52.746" v="1"/>
        <pc:sldMkLst>
          <pc:docMk/>
          <pc:sldMk cId="2998711145" sldId="264"/>
        </pc:sldMkLst>
      </pc:sldChg>
    </pc:docChg>
  </pc:docChgLst>
</pc:chgInfo>
</file>

<file path=ppt/media/image1.jpeg>
</file>

<file path=ppt/media/image2.png>
</file>

<file path=ppt/media/image3.jpe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12/7/2022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system uses modern cloud- based technology  This system architecture is scalable and flexible.  The client has  purchased subscriptions on a pay-per-use basis which makes this set-up very cost efficient. </a:t>
            </a:r>
          </a:p>
        </p:txBody>
      </p:sp>
      <p:sp>
        <p:nvSpPr>
          <p:cNvPr id="4" name="Slide Number Placeholder 3"/>
          <p:cNvSpPr>
            <a:spLocks noGrp="1"/>
          </p:cNvSpPr>
          <p:nvPr>
            <p:ph type="sldNum" sz="quarter" idx="5"/>
          </p:nvPr>
        </p:nvSpPr>
        <p:spPr/>
        <p:txBody>
          <a:bodyPr/>
          <a:lstStyle/>
          <a:p>
            <a:fld id="{C275CD8D-B1D9-4658-A4F0-38CA8D83ED5D}" type="slidenum">
              <a:rPr lang="en-US" smtClean="0"/>
              <a:t>4</a:t>
            </a:fld>
            <a:endParaRPr lang="en-US" dirty="0"/>
          </a:p>
        </p:txBody>
      </p:sp>
    </p:spTree>
    <p:extLst>
      <p:ext uri="{BB962C8B-B14F-4D97-AF65-F5344CB8AC3E}">
        <p14:creationId xmlns:p14="http://schemas.microsoft.com/office/powerpoint/2010/main" val="1766629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12/7/2022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12/7/2022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freepngimg.com/png/85229-text-photography-question-interrogation-communication-stock"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freepngimg.com/png/85229-text-photography-question-interrogation-communication-stock" TargetMode="External"/></Relationships>
</file>

<file path=ppt/slides/_rels/slide5.xml.rels><?xml version="1.0" encoding="UTF-8" standalone="yes"?>
<Relationships xmlns="http://schemas.openxmlformats.org/package/2006/relationships"><Relationship Id="rId2" Type="http://schemas.openxmlformats.org/officeDocument/2006/relationships/hyperlink" Target="https://iu.mediaspace.kaltura.com/media/1_y5awuf5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altc.alt.ac.uk/blog/2017/02/7-tips-for-developing-a-learning-analytics-polic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0" y="-6852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Customer Transaction Management</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Automation &amp; Analytics</a:t>
            </a:r>
          </a:p>
          <a:p>
            <a:pPr algn="ctr"/>
            <a:r>
              <a:rPr lang="en-US" dirty="0"/>
              <a:t>Prepared By: Shontina Wesley</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7" name="Rectangle 236">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9"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41" name="Rectangle 240">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43"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55647" y="603587"/>
            <a:ext cx="2851417" cy="1478570"/>
          </a:xfrm>
        </p:spPr>
        <p:txBody>
          <a:bodyPr>
            <a:normAutofit/>
          </a:bodyPr>
          <a:lstStyle/>
          <a:p>
            <a:pPr algn="ctr"/>
            <a:r>
              <a:rPr lang="en-US" sz="3200" dirty="0">
                <a:solidFill>
                  <a:srgbClr val="FFFFFF"/>
                </a:solidFill>
              </a:rPr>
              <a:t>Agenda</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844620" y="2249487"/>
            <a:ext cx="2862444" cy="3957302"/>
          </a:xfrm>
        </p:spPr>
        <p:txBody>
          <a:bodyPr>
            <a:normAutofit/>
          </a:bodyPr>
          <a:lstStyle/>
          <a:p>
            <a:r>
              <a:rPr lang="en-US" dirty="0">
                <a:solidFill>
                  <a:srgbClr val="FFFFFF"/>
                </a:solidFill>
              </a:rPr>
              <a:t>What is this system?</a:t>
            </a:r>
          </a:p>
          <a:p>
            <a:r>
              <a:rPr lang="en-US" dirty="0">
                <a:solidFill>
                  <a:srgbClr val="FFFFFF"/>
                </a:solidFill>
              </a:rPr>
              <a:t>Who will use this system?</a:t>
            </a:r>
          </a:p>
          <a:p>
            <a:r>
              <a:rPr lang="en-US" dirty="0">
                <a:solidFill>
                  <a:srgbClr val="FFFFFF"/>
                </a:solidFill>
              </a:rPr>
              <a:t>Live Program Demo</a:t>
            </a:r>
          </a:p>
          <a:p>
            <a:r>
              <a:rPr lang="en-US" dirty="0">
                <a:solidFill>
                  <a:srgbClr val="FFFFFF"/>
                </a:solidFill>
              </a:rPr>
              <a:t>The final product</a:t>
            </a:r>
          </a:p>
        </p:txBody>
      </p:sp>
      <p:grpSp>
        <p:nvGrpSpPr>
          <p:cNvPr id="245" name="Group 244">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6"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47"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8"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9"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0"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1"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2"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3"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4"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5"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6"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7"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8"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9"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0"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1"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2"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3"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4"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5"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6"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7"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8"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9"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0"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1"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2"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srcRect l="17220" r="9210" b="-1"/>
          <a:stretch/>
        </p:blipFill>
        <p:spPr>
          <a:xfrm>
            <a:off x="5066175" y="643467"/>
            <a:ext cx="6135251" cy="5566562"/>
          </a:xfrm>
          <a:prstGeom prst="rect">
            <a:avLst/>
          </a:prstGeom>
        </p:spPr>
      </p:pic>
    </p:spTree>
    <p:extLst>
      <p:ext uri="{BB962C8B-B14F-4D97-AF65-F5344CB8AC3E}">
        <p14:creationId xmlns:p14="http://schemas.microsoft.com/office/powerpoint/2010/main" val="109484937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0BC90-78FF-AE4E-58AF-EFADC6484513}"/>
              </a:ext>
            </a:extLst>
          </p:cNvPr>
          <p:cNvSpPr>
            <a:spLocks noGrp="1"/>
          </p:cNvSpPr>
          <p:nvPr>
            <p:ph type="title"/>
          </p:nvPr>
        </p:nvSpPr>
        <p:spPr/>
        <p:txBody>
          <a:bodyPr/>
          <a:lstStyle/>
          <a:p>
            <a:r>
              <a:rPr lang="en-US"/>
              <a:t>Who? Client: SkyIndemnity Insurance Brokerage</a:t>
            </a:r>
            <a:endParaRPr lang="en-US" dirty="0"/>
          </a:p>
        </p:txBody>
      </p:sp>
      <p:sp>
        <p:nvSpPr>
          <p:cNvPr id="3" name="Content Placeholder 2">
            <a:extLst>
              <a:ext uri="{FF2B5EF4-FFF2-40B4-BE49-F238E27FC236}">
                <a16:creationId xmlns:a16="http://schemas.microsoft.com/office/drawing/2014/main" id="{B0129B35-5A46-1F3E-0D05-971E82C91412}"/>
              </a:ext>
            </a:extLst>
          </p:cNvPr>
          <p:cNvSpPr>
            <a:spLocks noGrp="1"/>
          </p:cNvSpPr>
          <p:nvPr>
            <p:ph idx="1"/>
          </p:nvPr>
        </p:nvSpPr>
        <p:spPr>
          <a:xfrm>
            <a:off x="1141412" y="1828800"/>
            <a:ext cx="9905999" cy="4555067"/>
          </a:xfrm>
        </p:spPr>
        <p:txBody>
          <a:bodyPr>
            <a:normAutofit/>
          </a:bodyPr>
          <a:lstStyle/>
          <a:p>
            <a:r>
              <a:rPr lang="en-US"/>
              <a:t>This system is for Sky Indemnity insurance brokerage.  Sky Indemnity has multiple carriers that send information on customer updates for insurance policies. </a:t>
            </a:r>
          </a:p>
          <a:p>
            <a:r>
              <a:rPr lang="en-US"/>
              <a:t>Sky Indemnity only has 3 employees and needs to reduce manual effort in retrieving data from disparate resources and creating spreadsheets to capture and query data sets.</a:t>
            </a:r>
          </a:p>
          <a:p>
            <a:r>
              <a:rPr lang="en-US"/>
              <a:t>Sky Indemnity wants to retain customers and grow the business.  To do this the company needs an up-to-date single data repository along with a robust reporting and analytical tool.</a:t>
            </a:r>
            <a:endParaRPr lang="en-US" dirty="0"/>
          </a:p>
        </p:txBody>
      </p:sp>
      <p:pic>
        <p:nvPicPr>
          <p:cNvPr id="4" name="Picture 3" descr="Logo, icon&#10;&#10;Description automatically generated">
            <a:extLst>
              <a:ext uri="{FF2B5EF4-FFF2-40B4-BE49-F238E27FC236}">
                <a16:creationId xmlns:a16="http://schemas.microsoft.com/office/drawing/2014/main" id="{C09C0362-C017-98FB-A253-6CF17B8A468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0391600" y="514350"/>
            <a:ext cx="1781350" cy="2431349"/>
          </a:xfrm>
          <a:prstGeom prst="rect">
            <a:avLst/>
          </a:prstGeom>
        </p:spPr>
      </p:pic>
    </p:spTree>
    <p:extLst>
      <p:ext uri="{BB962C8B-B14F-4D97-AF65-F5344CB8AC3E}">
        <p14:creationId xmlns:p14="http://schemas.microsoft.com/office/powerpoint/2010/main" val="2998711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E5B2-575B-04BA-9E8C-A6F7C9D3776B}"/>
              </a:ext>
            </a:extLst>
          </p:cNvPr>
          <p:cNvSpPr>
            <a:spLocks noGrp="1"/>
          </p:cNvSpPr>
          <p:nvPr>
            <p:ph type="title"/>
          </p:nvPr>
        </p:nvSpPr>
        <p:spPr>
          <a:xfrm>
            <a:off x="1141412" y="666143"/>
            <a:ext cx="9905998" cy="1478570"/>
          </a:xfrm>
        </p:spPr>
        <p:txBody>
          <a:bodyPr/>
          <a:lstStyle/>
          <a:p>
            <a:r>
              <a:rPr lang="en-US" dirty="0"/>
              <a:t>What? Customer Transaction management</a:t>
            </a:r>
          </a:p>
        </p:txBody>
      </p:sp>
      <p:sp>
        <p:nvSpPr>
          <p:cNvPr id="3" name="Content Placeholder 2">
            <a:extLst>
              <a:ext uri="{FF2B5EF4-FFF2-40B4-BE49-F238E27FC236}">
                <a16:creationId xmlns:a16="http://schemas.microsoft.com/office/drawing/2014/main" id="{C1BFB586-C576-7F3B-BC58-30D7E6C70E45}"/>
              </a:ext>
            </a:extLst>
          </p:cNvPr>
          <p:cNvSpPr>
            <a:spLocks noGrp="1"/>
          </p:cNvSpPr>
          <p:nvPr>
            <p:ph idx="1"/>
          </p:nvPr>
        </p:nvSpPr>
        <p:spPr>
          <a:xfrm>
            <a:off x="1141412" y="1811867"/>
            <a:ext cx="9905999" cy="4758266"/>
          </a:xfrm>
        </p:spPr>
        <p:txBody>
          <a:bodyPr>
            <a:normAutofit fontScale="92500"/>
          </a:bodyPr>
          <a:lstStyle/>
          <a:p>
            <a:r>
              <a:rPr lang="en-US" dirty="0"/>
              <a:t>This system implementation utilizes digital process automation(DPA) to connect apps, data, and services with cloud flows.  </a:t>
            </a:r>
          </a:p>
          <a:p>
            <a:r>
              <a:rPr lang="en-US" dirty="0"/>
              <a:t>Power Automate captures customer data from emails and using RPA(robotics process automation )  grabs customer data from carrier sites.  File is created from these data sources and uploaded to the Azure data lake house Gen 2.</a:t>
            </a:r>
          </a:p>
          <a:p>
            <a:r>
              <a:rPr lang="en-US" dirty="0"/>
              <a:t>Python coding is used to combine data from these disparate sources.  The data is transformed from unstructured to structured data within the Azure Synapse workspace.  The workspace is where the SQL database and views come to life.</a:t>
            </a:r>
          </a:p>
          <a:p>
            <a:r>
              <a:rPr lang="en-US" dirty="0"/>
              <a:t>Power BI is connected to the database via a SQL serverless endpoint.  Power BI is then used for data visualization and as a reporting tool. </a:t>
            </a:r>
          </a:p>
          <a:p>
            <a:pPr marL="0" indent="0">
              <a:buNone/>
            </a:pPr>
            <a:endParaRPr lang="en-US" dirty="0"/>
          </a:p>
        </p:txBody>
      </p:sp>
      <p:pic>
        <p:nvPicPr>
          <p:cNvPr id="5" name="Picture 4" descr="Logo, icon&#10;&#10;Description automatically generated">
            <a:extLst>
              <a:ext uri="{FF2B5EF4-FFF2-40B4-BE49-F238E27FC236}">
                <a16:creationId xmlns:a16="http://schemas.microsoft.com/office/drawing/2014/main" id="{26FAAD84-0E49-13C5-1A43-F6BB070154A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0391600" y="514350"/>
            <a:ext cx="1781350" cy="2431349"/>
          </a:xfrm>
          <a:prstGeom prst="rect">
            <a:avLst/>
          </a:prstGeom>
        </p:spPr>
      </p:pic>
    </p:spTree>
    <p:extLst>
      <p:ext uri="{BB962C8B-B14F-4D97-AF65-F5344CB8AC3E}">
        <p14:creationId xmlns:p14="http://schemas.microsoft.com/office/powerpoint/2010/main" val="3399792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90979-35E8-C5EC-AAA4-17DB50B471B2}"/>
              </a:ext>
            </a:extLst>
          </p:cNvPr>
          <p:cNvSpPr>
            <a:spLocks noGrp="1"/>
          </p:cNvSpPr>
          <p:nvPr>
            <p:ph type="title"/>
          </p:nvPr>
        </p:nvSpPr>
        <p:spPr/>
        <p:txBody>
          <a:bodyPr/>
          <a:lstStyle/>
          <a:p>
            <a:pPr algn="ctr"/>
            <a:r>
              <a:rPr lang="en-US" dirty="0"/>
              <a:t>Program Demo</a:t>
            </a:r>
          </a:p>
        </p:txBody>
      </p:sp>
      <p:sp>
        <p:nvSpPr>
          <p:cNvPr id="3" name="Content Placeholder 2">
            <a:extLst>
              <a:ext uri="{FF2B5EF4-FFF2-40B4-BE49-F238E27FC236}">
                <a16:creationId xmlns:a16="http://schemas.microsoft.com/office/drawing/2014/main" id="{267A3569-2D07-4188-0F8B-B2F4E689EA86}"/>
              </a:ext>
            </a:extLst>
          </p:cNvPr>
          <p:cNvSpPr>
            <a:spLocks noGrp="1"/>
          </p:cNvSpPr>
          <p:nvPr>
            <p:ph idx="1"/>
          </p:nvPr>
        </p:nvSpPr>
        <p:spPr/>
        <p:txBody>
          <a:bodyPr/>
          <a:lstStyle/>
          <a:p>
            <a:r>
              <a:rPr lang="en-US">
                <a:hlinkClick r:id="rId2"/>
              </a:rPr>
              <a:t>Kaltura Capture recording - October 31st 2022, 11:01:03 pm - Indiana University</a:t>
            </a:r>
            <a:endParaRPr lang="en-US"/>
          </a:p>
          <a:p>
            <a:endParaRPr lang="en-US"/>
          </a:p>
        </p:txBody>
      </p:sp>
    </p:spTree>
    <p:extLst>
      <p:ext uri="{BB962C8B-B14F-4D97-AF65-F5344CB8AC3E}">
        <p14:creationId xmlns:p14="http://schemas.microsoft.com/office/powerpoint/2010/main" val="277997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E227630-E162-5C4D-ED07-73E249DF20E5}"/>
              </a:ext>
            </a:extLst>
          </p:cNvPr>
          <p:cNvSpPr>
            <a:spLocks noGrp="1"/>
          </p:cNvSpPr>
          <p:nvPr>
            <p:ph type="title"/>
          </p:nvPr>
        </p:nvSpPr>
        <p:spPr>
          <a:xfrm>
            <a:off x="8036041" y="618518"/>
            <a:ext cx="3281003" cy="1478570"/>
          </a:xfrm>
        </p:spPr>
        <p:txBody>
          <a:bodyPr anchor="b">
            <a:normAutofit/>
          </a:bodyPr>
          <a:lstStyle/>
          <a:p>
            <a:r>
              <a:rPr lang="en-US" sz="2800" dirty="0">
                <a:solidFill>
                  <a:srgbClr val="FFFFFF"/>
                </a:solidFill>
              </a:rPr>
              <a:t>The final Product</a:t>
            </a:r>
            <a:br>
              <a:rPr lang="en-US" sz="2800" dirty="0">
                <a:solidFill>
                  <a:srgbClr val="FFFFFF"/>
                </a:solidFill>
              </a:rPr>
            </a:br>
            <a:r>
              <a:rPr lang="en-US" sz="1800" dirty="0">
                <a:solidFill>
                  <a:srgbClr val="FFFFFF"/>
                </a:solidFill>
              </a:rPr>
              <a:t>(Wait There’s More!!)</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background pattern">
            <a:extLst>
              <a:ext uri="{FF2B5EF4-FFF2-40B4-BE49-F238E27FC236}">
                <a16:creationId xmlns:a16="http://schemas.microsoft.com/office/drawing/2014/main" id="{E3579961-4DF1-E831-5E99-9A9DEF33985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123648" y="1137621"/>
            <a:ext cx="6103062" cy="4577297"/>
          </a:xfrm>
          <a:prstGeom prst="rect">
            <a:avLst/>
          </a:prstGeom>
        </p:spPr>
      </p:pic>
      <p:sp>
        <p:nvSpPr>
          <p:cNvPr id="3" name="Content Placeholder 2">
            <a:extLst>
              <a:ext uri="{FF2B5EF4-FFF2-40B4-BE49-F238E27FC236}">
                <a16:creationId xmlns:a16="http://schemas.microsoft.com/office/drawing/2014/main" id="{FADE65F6-C1FC-0096-D64B-4B06F323FB50}"/>
              </a:ext>
            </a:extLst>
          </p:cNvPr>
          <p:cNvSpPr>
            <a:spLocks noGrp="1"/>
          </p:cNvSpPr>
          <p:nvPr>
            <p:ph idx="1"/>
          </p:nvPr>
        </p:nvSpPr>
        <p:spPr>
          <a:xfrm>
            <a:off x="8036041" y="2249487"/>
            <a:ext cx="3281004" cy="3541714"/>
          </a:xfrm>
        </p:spPr>
        <p:txBody>
          <a:bodyPr>
            <a:normAutofit fontScale="85000" lnSpcReduction="10000"/>
          </a:bodyPr>
          <a:lstStyle/>
          <a:p>
            <a:pPr marL="0" indent="0">
              <a:buNone/>
            </a:pPr>
            <a:r>
              <a:rPr lang="en-US" sz="1800" dirty="0">
                <a:solidFill>
                  <a:srgbClr val="FFFFFF"/>
                </a:solidFill>
              </a:rPr>
              <a:t>The final demo will include:</a:t>
            </a:r>
          </a:p>
          <a:p>
            <a:pPr>
              <a:buFont typeface="Wingdings" panose="05000000000000000000" pitchFamily="2" charset="2"/>
              <a:buChar char="q"/>
            </a:pPr>
            <a:r>
              <a:rPr lang="en-US" sz="1800" dirty="0">
                <a:solidFill>
                  <a:srgbClr val="FFFFFF"/>
                </a:solidFill>
              </a:rPr>
              <a:t>Build Gold zone</a:t>
            </a:r>
          </a:p>
          <a:p>
            <a:pPr>
              <a:buFont typeface="Wingdings" panose="05000000000000000000" pitchFamily="2" charset="2"/>
              <a:buChar char="q"/>
            </a:pPr>
            <a:r>
              <a:rPr lang="en-US" sz="1800" dirty="0">
                <a:solidFill>
                  <a:srgbClr val="FFFFFF"/>
                </a:solidFill>
              </a:rPr>
              <a:t>Build pipeline to orchestra data flow</a:t>
            </a:r>
          </a:p>
          <a:p>
            <a:pPr>
              <a:buFont typeface="Wingdings" panose="05000000000000000000" pitchFamily="2" charset="2"/>
              <a:buChar char="q"/>
            </a:pPr>
            <a:r>
              <a:rPr lang="en-US" sz="1800" dirty="0">
                <a:solidFill>
                  <a:srgbClr val="FFFFFF"/>
                </a:solidFill>
              </a:rPr>
              <a:t>Demonstration of additional use cases-</a:t>
            </a:r>
          </a:p>
          <a:p>
            <a:pPr lvl="1">
              <a:buFont typeface="Wingdings" panose="05000000000000000000" pitchFamily="2" charset="2"/>
              <a:buChar char="q"/>
            </a:pPr>
            <a:r>
              <a:rPr lang="en-US" sz="1800" dirty="0">
                <a:solidFill>
                  <a:srgbClr val="FFFFFF"/>
                </a:solidFill>
              </a:rPr>
              <a:t>RPA desktop flow</a:t>
            </a:r>
          </a:p>
          <a:p>
            <a:pPr lvl="1">
              <a:buFont typeface="Wingdings" panose="05000000000000000000" pitchFamily="2" charset="2"/>
              <a:buChar char="q"/>
            </a:pPr>
            <a:r>
              <a:rPr lang="en-US" sz="1800" dirty="0">
                <a:solidFill>
                  <a:srgbClr val="FFFFFF"/>
                </a:solidFill>
              </a:rPr>
              <a:t>Using Power BI Interface for data exploration. </a:t>
            </a:r>
          </a:p>
          <a:p>
            <a:pPr lvl="2">
              <a:buFont typeface="Wingdings" panose="05000000000000000000" pitchFamily="2" charset="2"/>
              <a:buChar char="q"/>
            </a:pPr>
            <a:r>
              <a:rPr lang="en-US" dirty="0">
                <a:solidFill>
                  <a:srgbClr val="FFFFFF"/>
                </a:solidFill>
              </a:rPr>
              <a:t> Ad hoc reporting</a:t>
            </a:r>
          </a:p>
          <a:p>
            <a:pPr lvl="2">
              <a:buFont typeface="Wingdings" panose="05000000000000000000" pitchFamily="2" charset="2"/>
              <a:buChar char="q"/>
            </a:pPr>
            <a:r>
              <a:rPr lang="en-US" dirty="0">
                <a:solidFill>
                  <a:srgbClr val="FFFFFF"/>
                </a:solidFill>
              </a:rPr>
              <a:t> Data visualizations</a:t>
            </a:r>
          </a:p>
          <a:p>
            <a:pPr marL="0" indent="0">
              <a:buNone/>
            </a:pPr>
            <a:endParaRPr lang="en-US" sz="1800" dirty="0">
              <a:solidFill>
                <a:srgbClr val="FFFFFF"/>
              </a:solidFill>
            </a:endParaRPr>
          </a:p>
        </p:txBody>
      </p:sp>
    </p:spTree>
    <p:extLst>
      <p:ext uri="{BB962C8B-B14F-4D97-AF65-F5344CB8AC3E}">
        <p14:creationId xmlns:p14="http://schemas.microsoft.com/office/powerpoint/2010/main" val="134356376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233</TotalTime>
  <Words>349</Words>
  <Application>Microsoft Office PowerPoint</Application>
  <PresentationFormat>Widescreen</PresentationFormat>
  <Paragraphs>30</Paragraphs>
  <Slides>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Tw Cen MT</vt:lpstr>
      <vt:lpstr>Wingdings</vt:lpstr>
      <vt:lpstr>Circuit</vt:lpstr>
      <vt:lpstr>Customer Transaction Management</vt:lpstr>
      <vt:lpstr>Agenda</vt:lpstr>
      <vt:lpstr>Who? Client: SkyIndemnity Insurance Brokerage</vt:lpstr>
      <vt:lpstr>What? Customer Transaction management</vt:lpstr>
      <vt:lpstr>Program Demo</vt:lpstr>
      <vt:lpstr>The final Product (Wait There’s More!!)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Transaction Management</dc:title>
  <dc:creator>shontina wesley</dc:creator>
  <cp:lastModifiedBy>shontina wesley</cp:lastModifiedBy>
  <cp:revision>1</cp:revision>
  <dcterms:created xsi:type="dcterms:W3CDTF">2022-10-31T17:19:49Z</dcterms:created>
  <dcterms:modified xsi:type="dcterms:W3CDTF">2022-12-07T20:19:01Z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